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16762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2">
                              <a:lumMod val="75000"/>
                            </a:schemeClr>
                          </a:solidFill>
                          <a:latin typeface="Times New Roman" panose="02020603050405020304" pitchFamily="18" charset="0"/>
                          <a:cs typeface="Times New Roman" panose="02020603050405020304" pitchFamily="18" charset="0"/>
                        </a:rPr>
                        <a:t>№137</a:t>
                      </a:r>
                      <a:r>
                        <a:rPr lang="kk-KZ" altLang="x-none" sz="1600" b="1" i="1" baseline="0" dirty="0">
                          <a:solidFill>
                            <a:schemeClr val="tx2">
                              <a:lumMod val="75000"/>
                            </a:schemeClr>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0387865"/>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751080">
                  <a:extLst>
                    <a:ext uri="{9D8B030D-6E8A-4147-A177-3AD203B41FA5}">
                      <a16:colId xmlns:a16="http://schemas.microsoft.com/office/drawing/2014/main" val="1276116030"/>
                    </a:ext>
                  </a:extLst>
                </a:gridCol>
                <a:gridCol w="1584176">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18 мамырға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17 мамыр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18 мамыр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algn="ctr"/>
            <a:endParaRPr lang="ru-RU" sz="800" dirty="0">
              <a:solidFill>
                <a:srgbClr val="000000"/>
              </a:solidFill>
              <a:latin typeface="Times New Roman"/>
            </a:endParaRPr>
          </a:p>
          <a:p>
            <a:pPr lvl="0" indent="36195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жауын-шашынсыз. </a:t>
            </a:r>
            <a:r>
              <a:rPr lang="ru-RU" sz="1100" dirty="0" err="1">
                <a:solidFill>
                  <a:srgbClr val="000000"/>
                </a:solidFill>
                <a:latin typeface="Times New Roman"/>
              </a:rPr>
              <a:t>Жел</a:t>
            </a:r>
            <a:r>
              <a:rPr lang="ru-RU" sz="1100" dirty="0">
                <a:solidFill>
                  <a:srgbClr val="000000"/>
                </a:solidFill>
                <a:latin typeface="Times New Roman"/>
              </a:rPr>
              <a:t> </a:t>
            </a:r>
            <a:r>
              <a:rPr lang="kk-KZ" sz="1100" dirty="0">
                <a:solidFill>
                  <a:srgbClr val="000000"/>
                </a:solidFill>
                <a:latin typeface="Times New Roman"/>
              </a:rPr>
              <a:t>шығыстан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к</a:t>
            </a:r>
            <a:r>
              <a:rPr lang="kk-KZ" sz="1100" dirty="0">
                <a:solidFill>
                  <a:srgbClr val="000000"/>
                </a:solidFill>
                <a:latin typeface="Times New Roman"/>
              </a:rPr>
              <a:t>үндіз екпіні 15-20</a:t>
            </a:r>
            <a:r>
              <a:rPr lang="ru-RU" sz="1100" dirty="0">
                <a:solidFill>
                  <a:srgbClr val="000000"/>
                </a:solidFill>
                <a:latin typeface="Times New Roman"/>
              </a:rPr>
              <a:t>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15-17, </a:t>
            </a:r>
            <a:r>
              <a:rPr lang="ru-RU" sz="1100" dirty="0" err="1">
                <a:solidFill>
                  <a:srgbClr val="000000"/>
                </a:solidFill>
                <a:latin typeface="Times New Roman"/>
              </a:rPr>
              <a:t>күндіз</a:t>
            </a:r>
            <a:r>
              <a:rPr lang="ru-RU" sz="1100" dirty="0">
                <a:solidFill>
                  <a:srgbClr val="000000"/>
                </a:solidFill>
                <a:latin typeface="Times New Roman"/>
              </a:rPr>
              <a:t>                    30-32 градус </a:t>
            </a:r>
            <a:r>
              <a:rPr lang="ru-RU" sz="1100" dirty="0" err="1">
                <a:solidFill>
                  <a:srgbClr val="000000"/>
                </a:solidFill>
                <a:latin typeface="Times New Roman"/>
              </a:rPr>
              <a:t>жылы</a:t>
            </a:r>
            <a:r>
              <a:rPr lang="ru-RU" sz="1100" dirty="0">
                <a:solidFill>
                  <a:srgbClr val="000000"/>
                </a:solidFill>
                <a:latin typeface="Times New Roman"/>
              </a:rPr>
              <a:t>.</a:t>
            </a:r>
          </a:p>
          <a:p>
            <a:pPr lvl="0" indent="361950" algn="just"/>
            <a:endParaRPr lang="kk-KZ" sz="600" b="1" dirty="0">
              <a:solidFill>
                <a:srgbClr val="000000"/>
              </a:solidFill>
              <a:latin typeface="Times New Roman" pitchFamily="18" charset="0"/>
              <a:cs typeface="Times New Roman" pitchFamily="18" charset="0"/>
              <a:sym typeface="+mn-ea"/>
            </a:endParaRPr>
          </a:p>
          <a:p>
            <a:pPr lvl="0" algn="ctr"/>
            <a:r>
              <a:rPr lang="kk-KZ" sz="1100" b="1" dirty="0">
                <a:solidFill>
                  <a:srgbClr val="000000"/>
                </a:solidFill>
                <a:latin typeface="Times New Roman" pitchFamily="18" charset="0"/>
                <a:cs typeface="Times New Roman" pitchFamily="18" charset="0"/>
                <a:sym typeface="+mn-ea"/>
              </a:rPr>
              <a:t>Түнде 19 мамырға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 18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19 </a:t>
            </a:r>
            <a:r>
              <a:rPr 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800" b="1" dirty="0">
              <a:solidFill>
                <a:srgbClr val="000000"/>
              </a:solidFill>
              <a:latin typeface="Times New Roman" panose="02020603050405020304" pitchFamily="18" charset="0"/>
              <a:cs typeface="Times New Roman" panose="02020603050405020304" pitchFamily="18" charset="0"/>
              <a:sym typeface="+mn-ea"/>
            </a:endParaRPr>
          </a:p>
          <a:p>
            <a:pPr lvl="0" indent="36195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жауын-шашынсыз.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оңтүстік-шығыстан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7-12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17-19 градус </a:t>
            </a:r>
            <a:r>
              <a:rPr lang="ru-RU" sz="1100" dirty="0" err="1">
                <a:solidFill>
                  <a:srgbClr val="000000"/>
                </a:solidFill>
                <a:latin typeface="Times New Roman"/>
              </a:rPr>
              <a:t>жылы</a:t>
            </a:r>
            <a:r>
              <a:rPr lang="kk-KZ" sz="1100" dirty="0">
                <a:latin typeface="Times New Roman" pitchFamily="18" charset="0"/>
                <a:cs typeface="Times New Roman" pitchFamily="18" charset="0"/>
              </a:rPr>
              <a:t>.</a:t>
            </a: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61950" algn="just"/>
            <a:r>
              <a:rPr lang="kk-KZ" sz="1100" b="1" dirty="0">
                <a:solidFill>
                  <a:srgbClr val="000000"/>
                </a:solidFill>
                <a:latin typeface="Times New Roman" panose="02020603050405020304" pitchFamily="18" charset="0"/>
                <a:cs typeface="Times New Roman" panose="02020603050405020304" pitchFamily="18" charset="0"/>
                <a:sym typeface="+mn-ea"/>
              </a:rPr>
              <a:t>18 мамыр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19 мамыр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772416"/>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42062</TotalTime>
  <Words>601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7614</cp:revision>
  <cp:lastPrinted>2021-07-01T03:56:27Z</cp:lastPrinted>
  <dcterms:created xsi:type="dcterms:W3CDTF">2018-03-27T06:03:00Z</dcterms:created>
  <dcterms:modified xsi:type="dcterms:W3CDTF">2026-05-17T06:35:52Z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